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65" r:id="rId3"/>
    <p:sldId id="266" r:id="rId4"/>
    <p:sldId id="273" r:id="rId5"/>
    <p:sldId id="270" r:id="rId6"/>
    <p:sldId id="281" r:id="rId7"/>
    <p:sldId id="267" r:id="rId8"/>
    <p:sldId id="285" r:id="rId9"/>
    <p:sldId id="284" r:id="rId10"/>
    <p:sldId id="282" r:id="rId11"/>
    <p:sldId id="28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7" d="100"/>
          <a:sy n="67" d="100"/>
        </p:scale>
        <p:origin x="644" y="5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4/26/2023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4/26/2023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4/26/2023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4/26/2023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4/26/2023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4/26/2023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4/26/2023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4/26/2023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4/26/2023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4/26/2023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4/26/2023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4/26/2023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2752" y="3068960"/>
            <a:ext cx="9289032" cy="1374835"/>
          </a:xfrm>
        </p:spPr>
        <p:txBody>
          <a:bodyPr>
            <a:normAutofit fontScale="90000"/>
          </a:bodyPr>
          <a:lstStyle/>
          <a:p>
            <a:pPr algn="ctr"/>
            <a:r>
              <a:rPr lang="en-US" dirty="0">
                <a:latin typeface="Cooper Black" panose="0208090404030B020404" pitchFamily="18" charset="0"/>
              </a:rPr>
              <a:t>RF communication using Arduino </a:t>
            </a:r>
            <a:endParaRPr dirty="0"/>
          </a:p>
        </p:txBody>
      </p:sp>
      <p:pic>
        <p:nvPicPr>
          <p:cNvPr id="4" name="Picture 3" descr="Timeline&#10;&#10;Description automatically generated with low confidence">
            <a:extLst>
              <a:ext uri="{FF2B5EF4-FFF2-40B4-BE49-F238E27FC236}">
                <a16:creationId xmlns:a16="http://schemas.microsoft.com/office/drawing/2014/main" id="{F5F377F2-A30D-BCD1-5FEF-1F2834FA6D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2344" y="188640"/>
            <a:ext cx="2495600" cy="20608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515EBA95-61AB-31B9-2BEE-8E3C4759E3AC}"/>
              </a:ext>
            </a:extLst>
          </p:cNvPr>
          <p:cNvSpPr txBox="1"/>
          <p:nvPr/>
        </p:nvSpPr>
        <p:spPr>
          <a:xfrm>
            <a:off x="7464152" y="4293096"/>
            <a:ext cx="4511824" cy="1754326"/>
          </a:xfrm>
          <a:prstGeom prst="rect">
            <a:avLst/>
          </a:prstGeom>
          <a:noFill/>
        </p:spPr>
        <p:txBody>
          <a:bodyPr wrap="square" rtlCol="0">
            <a:spAutoFit/>
          </a:bodyPr>
          <a:lstStyle/>
          <a:p>
            <a:pPr algn="r"/>
            <a:r>
              <a:rPr lang="en-US" b="1" dirty="0"/>
              <a:t>Project By :</a:t>
            </a:r>
            <a:r>
              <a:rPr lang="en-US" dirty="0"/>
              <a:t>  Siddharth Mehrotra – 12006050</a:t>
            </a:r>
          </a:p>
          <a:p>
            <a:pPr algn="r"/>
            <a:r>
              <a:rPr lang="en-US" dirty="0"/>
              <a:t>Shivam Rai – 12018182</a:t>
            </a:r>
          </a:p>
          <a:p>
            <a:pPr algn="r"/>
            <a:r>
              <a:rPr lang="en-US" dirty="0"/>
              <a:t>Palvai Manoj Kumar – 12009417</a:t>
            </a:r>
          </a:p>
          <a:p>
            <a:pPr algn="r"/>
            <a:r>
              <a:rPr lang="en-US" dirty="0"/>
              <a:t>Reetesh Kumar - 12010632  </a:t>
            </a:r>
          </a:p>
          <a:p>
            <a:pPr algn="r"/>
            <a:endParaRPr lang="en-US" dirty="0"/>
          </a:p>
          <a:p>
            <a:r>
              <a:rPr lang="en-US" dirty="0"/>
              <a:t> </a:t>
            </a:r>
            <a:endParaRPr lang="en-IN"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3D8B6F-BD10-7733-2F4A-09D2826AD604}"/>
              </a:ext>
            </a:extLst>
          </p:cNvPr>
          <p:cNvSpPr>
            <a:spLocks noGrp="1"/>
          </p:cNvSpPr>
          <p:nvPr>
            <p:ph idx="1"/>
          </p:nvPr>
        </p:nvSpPr>
        <p:spPr>
          <a:xfrm>
            <a:off x="911424" y="548680"/>
            <a:ext cx="10441160" cy="5547320"/>
          </a:xfrm>
        </p:spPr>
        <p:txBody>
          <a:bodyPr>
            <a:normAutofit/>
          </a:bodyPr>
          <a:lstStyle/>
          <a:p>
            <a:pPr marL="0" indent="0">
              <a:buNone/>
            </a:pPr>
            <a:r>
              <a:rPr lang="en-US" sz="3600" dirty="0">
                <a:solidFill>
                  <a:schemeClr val="accent1"/>
                </a:solidFill>
                <a:latin typeface="Algerian" panose="04020705040A02060702" pitchFamily="82" charset="0"/>
              </a:rPr>
              <a:t>CONCLUSION</a:t>
            </a:r>
          </a:p>
          <a:p>
            <a:pPr algn="l"/>
            <a:r>
              <a:rPr lang="en-US" b="0" i="0" dirty="0">
                <a:solidFill>
                  <a:srgbClr val="D1D5DB"/>
                </a:solidFill>
                <a:effectLst/>
                <a:latin typeface="Söhne"/>
              </a:rPr>
              <a:t>In conclusion, the RF 433MHz Transmitter/Receiver Module with Arduino project provides a cost-effective solution for wireless communication between Arduino boards, with a range of up to 100 meters. The project can be used in various applications, including remote control, home automation, robotics, and security systems.</a:t>
            </a:r>
          </a:p>
          <a:p>
            <a:pPr algn="l"/>
            <a:r>
              <a:rPr lang="en-US" b="0" i="0" dirty="0">
                <a:solidFill>
                  <a:srgbClr val="D1D5DB"/>
                </a:solidFill>
                <a:effectLst/>
                <a:latin typeface="Söhne"/>
              </a:rPr>
              <a:t>By learning how to implement this project, you can gain valuable skills in wireless communication and electronics, while also creating useful projects that can solve real-world problems.</a:t>
            </a:r>
          </a:p>
          <a:p>
            <a:pPr algn="l"/>
            <a:r>
              <a:rPr lang="en-US" b="0" i="0" dirty="0">
                <a:solidFill>
                  <a:srgbClr val="D1D5DB"/>
                </a:solidFill>
                <a:effectLst/>
                <a:latin typeface="Söhne"/>
              </a:rPr>
              <a:t>Overall, the RF 433MHz Transmitter/Receiver Module with Arduino project is a great way to learn about electronics and wireless communication, and can help develop your skills in Arduino programming and project implementation.</a:t>
            </a:r>
          </a:p>
        </p:txBody>
      </p:sp>
    </p:spTree>
    <p:extLst>
      <p:ext uri="{BB962C8B-B14F-4D97-AF65-F5344CB8AC3E}">
        <p14:creationId xmlns:p14="http://schemas.microsoft.com/office/powerpoint/2010/main" val="161106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Thank You Letter to my Dog – Alovia Accessories">
            <a:extLst>
              <a:ext uri="{FF2B5EF4-FFF2-40B4-BE49-F238E27FC236}">
                <a16:creationId xmlns:a16="http://schemas.microsoft.com/office/drawing/2014/main" id="{A50BF72D-E5B7-8438-394C-B810A86A01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576" y="260648"/>
            <a:ext cx="11840848" cy="633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087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71464" y="221940"/>
            <a:ext cx="9036496" cy="1080120"/>
          </a:xfrm>
        </p:spPr>
        <p:txBody>
          <a:bodyPr/>
          <a:lstStyle/>
          <a:p>
            <a:r>
              <a:rPr lang="en-US" sz="4400" dirty="0">
                <a:latin typeface="Algerian" panose="04020705040A02060702" pitchFamily="82" charset="0"/>
              </a:rPr>
              <a:t>CONTENTS</a:t>
            </a:r>
            <a:r>
              <a:rPr lang="en-US" dirty="0">
                <a:latin typeface="Algerian" panose="04020705040A02060702" pitchFamily="82" charset="0"/>
              </a:rPr>
              <a:t>.</a:t>
            </a:r>
            <a:endParaRPr dirty="0">
              <a:latin typeface="Algerian" panose="04020705040A02060702" pitchFamily="82" charset="0"/>
            </a:endParaRPr>
          </a:p>
        </p:txBody>
      </p:sp>
      <p:sp>
        <p:nvSpPr>
          <p:cNvPr id="14" name="Content Placeholder 13"/>
          <p:cNvSpPr>
            <a:spLocks noGrp="1"/>
          </p:cNvSpPr>
          <p:nvPr>
            <p:ph idx="1"/>
          </p:nvPr>
        </p:nvSpPr>
        <p:spPr>
          <a:xfrm>
            <a:off x="1524000" y="1600200"/>
            <a:ext cx="9252520" cy="4495800"/>
          </a:xfrm>
        </p:spPr>
        <p:txBody>
          <a:bodyPr/>
          <a:lstStyle/>
          <a:p>
            <a:r>
              <a:rPr lang="en-US" dirty="0"/>
              <a:t>INTRODUCTION</a:t>
            </a:r>
            <a:endParaRPr dirty="0"/>
          </a:p>
          <a:p>
            <a:r>
              <a:rPr lang="en-US" dirty="0"/>
              <a:t>PROBLEM TO BE SOLVED</a:t>
            </a:r>
          </a:p>
          <a:p>
            <a:r>
              <a:rPr lang="en-US" dirty="0"/>
              <a:t>HARDWARE  &amp; SOFTWARE REQUIREMENTS</a:t>
            </a:r>
          </a:p>
          <a:p>
            <a:r>
              <a:rPr lang="en-US" dirty="0"/>
              <a:t>FEATURES</a:t>
            </a:r>
          </a:p>
          <a:p>
            <a:r>
              <a:rPr lang="en-US" dirty="0"/>
              <a:t>CIRCUIT DIAGRAM</a:t>
            </a:r>
          </a:p>
          <a:p>
            <a:r>
              <a:rPr lang="en-US" dirty="0"/>
              <a:t>VIDEO</a:t>
            </a:r>
          </a:p>
          <a:p>
            <a:r>
              <a:rPr lang="en-US" dirty="0"/>
              <a:t>CONCLUSION</a:t>
            </a:r>
          </a:p>
          <a:p>
            <a:pPr marL="0" indent="0">
              <a:buNone/>
            </a:pPr>
            <a:endParaRPr lang="en-US" dirty="0"/>
          </a:p>
          <a:p>
            <a:endParaRPr lang="en-US" dirty="0"/>
          </a:p>
          <a:p>
            <a:endParaRPr lang="en-US" dirty="0"/>
          </a:p>
          <a:p>
            <a:endParaRPr dirty="0"/>
          </a:p>
          <a:p>
            <a:endParaRPr dirty="0"/>
          </a:p>
        </p:txBody>
      </p:sp>
    </p:spTree>
    <p:extLst>
      <p:ext uri="{BB962C8B-B14F-4D97-AF65-F5344CB8AC3E}">
        <p14:creationId xmlns:p14="http://schemas.microsoft.com/office/powerpoint/2010/main" val="30428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1250"/>
                                        <p:tgtEl>
                                          <p:spTgt spid="14">
                                            <p:txEl>
                                              <p:pRg st="0" end="0"/>
                                            </p:txEl>
                                          </p:spTgt>
                                        </p:tgtEl>
                                      </p:cBhvr>
                                    </p:animEffect>
                                  </p:childTnLst>
                                </p:cTn>
                              </p:par>
                            </p:childTnLst>
                          </p:cTn>
                        </p:par>
                        <p:par>
                          <p:cTn id="12" fill="hold">
                            <p:stCondLst>
                              <p:cond delay="2250"/>
                            </p:stCondLst>
                            <p:childTnLst>
                              <p:par>
                                <p:cTn id="13" presetID="10" presetClass="entr" presetSubtype="0" fill="hold" nodeType="after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1250"/>
                                        <p:tgtEl>
                                          <p:spTgt spid="14">
                                            <p:txEl>
                                              <p:pRg st="1" end="1"/>
                                            </p:txEl>
                                          </p:spTgt>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Effect transition="in" filter="fade">
                                      <p:cBhvr>
                                        <p:cTn id="19" dur="1250"/>
                                        <p:tgtEl>
                                          <p:spTgt spid="14">
                                            <p:txEl>
                                              <p:pRg st="2" end="2"/>
                                            </p:txEl>
                                          </p:spTgt>
                                        </p:tgtEl>
                                      </p:cBhvr>
                                    </p:animEffect>
                                  </p:childTnLst>
                                </p:cTn>
                              </p:par>
                            </p:childTnLst>
                          </p:cTn>
                        </p:par>
                        <p:par>
                          <p:cTn id="20" fill="hold">
                            <p:stCondLst>
                              <p:cond delay="4750"/>
                            </p:stCondLst>
                            <p:childTnLst>
                              <p:par>
                                <p:cTn id="21" presetID="10" presetClass="entr" presetSubtype="0" fill="hold" nodeType="after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fade">
                                      <p:cBhvr>
                                        <p:cTn id="23" dur="1250"/>
                                        <p:tgtEl>
                                          <p:spTgt spid="14">
                                            <p:txEl>
                                              <p:pRg st="3" end="3"/>
                                            </p:txEl>
                                          </p:spTgt>
                                        </p:tgtEl>
                                      </p:cBhvr>
                                    </p:animEffect>
                                  </p:childTnLst>
                                </p:cTn>
                              </p:par>
                            </p:childTnLst>
                          </p:cTn>
                        </p:par>
                        <p:par>
                          <p:cTn id="24" fill="hold">
                            <p:stCondLst>
                              <p:cond delay="6000"/>
                            </p:stCondLst>
                            <p:childTnLst>
                              <p:par>
                                <p:cTn id="25" presetID="10" presetClass="entr" presetSubtype="0" fill="hold" nodeType="after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1250"/>
                                        <p:tgtEl>
                                          <p:spTgt spid="14">
                                            <p:txEl>
                                              <p:pRg st="4" end="4"/>
                                            </p:txEl>
                                          </p:spTgt>
                                        </p:tgtEl>
                                      </p:cBhvr>
                                    </p:animEffect>
                                  </p:childTnLst>
                                </p:cTn>
                              </p:par>
                            </p:childTnLst>
                          </p:cTn>
                        </p:par>
                        <p:par>
                          <p:cTn id="28" fill="hold">
                            <p:stCondLst>
                              <p:cond delay="7250"/>
                            </p:stCondLst>
                            <p:childTnLst>
                              <p:par>
                                <p:cTn id="29" presetID="10" presetClass="entr" presetSubtype="0" fill="hold" nodeType="after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Effect transition="in" filter="fade">
                                      <p:cBhvr>
                                        <p:cTn id="31" dur="1250"/>
                                        <p:tgtEl>
                                          <p:spTgt spid="14">
                                            <p:txEl>
                                              <p:pRg st="5" end="5"/>
                                            </p:txEl>
                                          </p:spTgt>
                                        </p:tgtEl>
                                      </p:cBhvr>
                                    </p:animEffect>
                                  </p:childTnLst>
                                </p:cTn>
                              </p:par>
                            </p:childTnLst>
                          </p:cTn>
                        </p:par>
                        <p:par>
                          <p:cTn id="32" fill="hold">
                            <p:stCondLst>
                              <p:cond delay="8500"/>
                            </p:stCondLst>
                            <p:childTnLst>
                              <p:par>
                                <p:cTn id="33" presetID="10" presetClass="entr" presetSubtype="0" fill="hold" nodeType="after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animEffect transition="in" filter="fade">
                                      <p:cBhvr>
                                        <p:cTn id="35" dur="125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766" y="116632"/>
            <a:ext cx="9144000" cy="1143000"/>
          </a:xfrm>
        </p:spPr>
        <p:txBody>
          <a:bodyPr anchor="b">
            <a:normAutofit/>
          </a:bodyPr>
          <a:lstStyle/>
          <a:p>
            <a:r>
              <a:rPr lang="en-US" dirty="0"/>
              <a:t>INTRODUCTION</a:t>
            </a:r>
          </a:p>
        </p:txBody>
      </p:sp>
      <p:sp>
        <p:nvSpPr>
          <p:cNvPr id="5" name="Content Placeholder 4">
            <a:extLst>
              <a:ext uri="{FF2B5EF4-FFF2-40B4-BE49-F238E27FC236}">
                <a16:creationId xmlns:a16="http://schemas.microsoft.com/office/drawing/2014/main" id="{BB9D5309-23EE-3703-906E-9B909C55718D}"/>
              </a:ext>
            </a:extLst>
          </p:cNvPr>
          <p:cNvSpPr>
            <a:spLocks noGrp="1"/>
          </p:cNvSpPr>
          <p:nvPr>
            <p:ph sz="half" idx="1"/>
          </p:nvPr>
        </p:nvSpPr>
        <p:spPr>
          <a:xfrm>
            <a:off x="1524000" y="1825625"/>
            <a:ext cx="7020272" cy="4270375"/>
          </a:xfrm>
        </p:spPr>
        <p:txBody>
          <a:bodyPr>
            <a:normAutofit fontScale="92500" lnSpcReduction="20000"/>
          </a:bodyPr>
          <a:lstStyle/>
          <a:p>
            <a:r>
              <a:rPr lang="en-US" dirty="0"/>
              <a:t>The RF 433MHz Transmitter/Receiver Module with Arduino project is a cost-effective solution for wireless communication between Arduino boards, using RF transmitter and receiver modules with a range of up to 100 meters.</a:t>
            </a:r>
          </a:p>
          <a:p>
            <a:r>
              <a:rPr lang="en-US" dirty="0"/>
              <a:t>The project is compatible with various types of Arduino boards, and can be used in a wide range of applications such as home automation, security systems, robotics, and remote control systems.</a:t>
            </a:r>
          </a:p>
          <a:p>
            <a:r>
              <a:rPr lang="en-US" dirty="0"/>
              <a:t>To implement this project, you need to connect the RF transmitter and receiver modules to the Arduino board, upload the code to the Arduino board using the Arduino IDE, and use one of two popular libraries (Virtual Wire or RCSwitch) to send and receive data wirelessly.</a:t>
            </a:r>
          </a:p>
          <a:p>
            <a:r>
              <a:rPr lang="en-US" dirty="0"/>
              <a:t>Overall, the RF 433MHz Transmitter/Receiver Module with Arduino project provides a simple and valuable skill for anyone interested in electronics or robotics.</a:t>
            </a:r>
          </a:p>
        </p:txBody>
      </p:sp>
      <p:pic>
        <p:nvPicPr>
          <p:cNvPr id="6" name="Content Placeholder 5" descr="A picture containing text, measuring stick, device&#10;&#10;Description automatically generated">
            <a:extLst>
              <a:ext uri="{FF2B5EF4-FFF2-40B4-BE49-F238E27FC236}">
                <a16:creationId xmlns:a16="http://schemas.microsoft.com/office/drawing/2014/main" id="{70F473E6-A065-8E6B-4FBE-10E23C8A014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760296" y="2430016"/>
            <a:ext cx="2522984" cy="2522984"/>
          </a:xfrm>
          <a:noFill/>
        </p:spPr>
      </p:pic>
    </p:spTree>
    <p:extLst>
      <p:ext uri="{BB962C8B-B14F-4D97-AF65-F5344CB8AC3E}">
        <p14:creationId xmlns:p14="http://schemas.microsoft.com/office/powerpoint/2010/main" val="211619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71F2EC-3230-608D-CF1E-72091DAFC8E9}"/>
              </a:ext>
            </a:extLst>
          </p:cNvPr>
          <p:cNvSpPr txBox="1"/>
          <p:nvPr/>
        </p:nvSpPr>
        <p:spPr>
          <a:xfrm>
            <a:off x="1524000" y="457200"/>
            <a:ext cx="9144000" cy="1143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kern="1200">
                <a:solidFill>
                  <a:schemeClr val="accent1"/>
                </a:solidFill>
                <a:latin typeface="+mj-lt"/>
                <a:ea typeface="+mj-ea"/>
                <a:cs typeface="+mj-cs"/>
              </a:rPr>
              <a:t>CIRCUIT DIAGRAM</a:t>
            </a:r>
          </a:p>
        </p:txBody>
      </p:sp>
      <p:pic>
        <p:nvPicPr>
          <p:cNvPr id="5" name="Picture 4" descr="Timeline&#10;&#10;Description automatically generated with low confidence">
            <a:extLst>
              <a:ext uri="{FF2B5EF4-FFF2-40B4-BE49-F238E27FC236}">
                <a16:creationId xmlns:a16="http://schemas.microsoft.com/office/drawing/2014/main" id="{624265E9-7A12-5DD6-6E4C-961ECD9A4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933" y="1828800"/>
            <a:ext cx="7586133" cy="4267200"/>
          </a:xfrm>
          <a:prstGeom prst="rect">
            <a:avLst/>
          </a:prstGeom>
          <a:noFill/>
        </p:spPr>
      </p:pic>
    </p:spTree>
    <p:extLst>
      <p:ext uri="{BB962C8B-B14F-4D97-AF65-F5344CB8AC3E}">
        <p14:creationId xmlns:p14="http://schemas.microsoft.com/office/powerpoint/2010/main" val="366118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6394F7B-99C2-134E-1A49-C8FAE6D61C31}"/>
              </a:ext>
            </a:extLst>
          </p:cNvPr>
          <p:cNvSpPr txBox="1"/>
          <p:nvPr/>
        </p:nvSpPr>
        <p:spPr>
          <a:xfrm>
            <a:off x="192330" y="332656"/>
            <a:ext cx="6480720" cy="7109639"/>
          </a:xfrm>
          <a:prstGeom prst="rect">
            <a:avLst/>
          </a:prstGeom>
          <a:noFill/>
        </p:spPr>
        <p:txBody>
          <a:bodyPr wrap="square" rtlCol="0">
            <a:spAutoFit/>
          </a:bodyPr>
          <a:lstStyle/>
          <a:p>
            <a:r>
              <a:rPr lang="en-US" sz="4400" dirty="0">
                <a:solidFill>
                  <a:schemeClr val="accent1"/>
                </a:solidFill>
                <a:latin typeface="Algerian" panose="04020705040A02060702" pitchFamily="82" charset="0"/>
              </a:rPr>
              <a:t>HARDWARE REQUIREMENTS</a:t>
            </a:r>
          </a:p>
          <a:p>
            <a:pPr marL="342900" indent="-342900">
              <a:buFont typeface="Arial" panose="020B0604020202020204" pitchFamily="34" charset="0"/>
              <a:buChar char="•"/>
            </a:pPr>
            <a:r>
              <a:rPr lang="en-US" sz="2400" dirty="0"/>
              <a:t>Arduino board</a:t>
            </a:r>
          </a:p>
          <a:p>
            <a:pPr marL="342900" indent="-342900">
              <a:buFont typeface="Arial" panose="020B0604020202020204" pitchFamily="34" charset="0"/>
              <a:buChar char="•"/>
            </a:pPr>
            <a:r>
              <a:rPr lang="en-US" sz="2400" dirty="0"/>
              <a:t>RF 433MHz Transmitter Module</a:t>
            </a:r>
          </a:p>
          <a:p>
            <a:pPr marL="342900" indent="-342900">
              <a:buFont typeface="Arial" panose="020B0604020202020204" pitchFamily="34" charset="0"/>
              <a:buChar char="•"/>
            </a:pPr>
            <a:r>
              <a:rPr lang="en-US" sz="2400" dirty="0"/>
              <a:t>RF 433MHz Receiver Module</a:t>
            </a:r>
          </a:p>
          <a:p>
            <a:pPr marL="342900" indent="-342900">
              <a:buFont typeface="Arial" panose="020B0604020202020204" pitchFamily="34" charset="0"/>
              <a:buChar char="•"/>
            </a:pPr>
            <a:r>
              <a:rPr lang="en-US" sz="2400" dirty="0"/>
              <a:t>Jumper wires</a:t>
            </a:r>
          </a:p>
          <a:p>
            <a:pPr marL="342900" indent="-342900">
              <a:buFont typeface="Arial" panose="020B0604020202020204" pitchFamily="34" charset="0"/>
              <a:buChar char="•"/>
            </a:pPr>
            <a:r>
              <a:rPr lang="en-US" sz="2400" dirty="0"/>
              <a:t>Breadboard (optional)</a:t>
            </a:r>
          </a:p>
          <a:p>
            <a:pPr marL="342900" indent="-342900">
              <a:buFont typeface="Arial" panose="020B0604020202020204" pitchFamily="34" charset="0"/>
              <a:buChar char="•"/>
            </a:pPr>
            <a:r>
              <a:rPr lang="en-US" sz="2400" dirty="0"/>
              <a:t>Power supply</a:t>
            </a:r>
            <a:endParaRPr lang="en-US" sz="2400" dirty="0">
              <a:latin typeface="Arial Rounded MT Bold" panose="020F0704030504030204" pitchFamily="34" charset="0"/>
            </a:endParaRPr>
          </a:p>
          <a:p>
            <a:endParaRPr lang="en-US" sz="2400" dirty="0">
              <a:solidFill>
                <a:schemeClr val="accent1"/>
              </a:solidFill>
              <a:latin typeface="Algerian" panose="04020705040A02060702" pitchFamily="82" charset="0"/>
            </a:endParaRPr>
          </a:p>
          <a:p>
            <a:endParaRPr lang="en-US" sz="4400" dirty="0">
              <a:solidFill>
                <a:schemeClr val="accent1"/>
              </a:solidFill>
              <a:latin typeface="Algerian" panose="04020705040A02060702" pitchFamily="82" charset="0"/>
            </a:endParaRPr>
          </a:p>
          <a:p>
            <a:endParaRPr lang="en-US" sz="4400" dirty="0">
              <a:solidFill>
                <a:schemeClr val="accent1"/>
              </a:solidFill>
              <a:latin typeface="Algerian" panose="04020705040A02060702" pitchFamily="82" charset="0"/>
            </a:endParaRPr>
          </a:p>
          <a:p>
            <a:endParaRPr lang="en-US" sz="4400" dirty="0">
              <a:solidFill>
                <a:schemeClr val="accent1"/>
              </a:solidFill>
              <a:latin typeface="Algerian" panose="04020705040A02060702" pitchFamily="82" charset="0"/>
            </a:endParaRPr>
          </a:p>
          <a:p>
            <a:endParaRPr lang="en-US" sz="4400" dirty="0">
              <a:solidFill>
                <a:schemeClr val="accent1"/>
              </a:solidFill>
              <a:latin typeface="Algerian" panose="04020705040A02060702" pitchFamily="82" charset="0"/>
            </a:endParaRPr>
          </a:p>
          <a:p>
            <a:pPr marL="342900" indent="-342900">
              <a:buFont typeface="Arial" panose="020B0604020202020204" pitchFamily="34" charset="0"/>
              <a:buChar char="•"/>
            </a:pPr>
            <a:endParaRPr lang="en-IN" sz="2400" dirty="0">
              <a:solidFill>
                <a:schemeClr val="accent1"/>
              </a:solidFill>
              <a:latin typeface="Algerian" panose="04020705040A02060702" pitchFamily="82" charset="0"/>
            </a:endParaRPr>
          </a:p>
        </p:txBody>
      </p:sp>
      <p:sp>
        <p:nvSpPr>
          <p:cNvPr id="12" name="TextBox 11">
            <a:extLst>
              <a:ext uri="{FF2B5EF4-FFF2-40B4-BE49-F238E27FC236}">
                <a16:creationId xmlns:a16="http://schemas.microsoft.com/office/drawing/2014/main" id="{BD9C4690-714C-06D6-F96F-C7E2CE525D28}"/>
              </a:ext>
            </a:extLst>
          </p:cNvPr>
          <p:cNvSpPr txBox="1"/>
          <p:nvPr/>
        </p:nvSpPr>
        <p:spPr>
          <a:xfrm>
            <a:off x="6649206" y="332656"/>
            <a:ext cx="6480719" cy="3108543"/>
          </a:xfrm>
          <a:prstGeom prst="rect">
            <a:avLst/>
          </a:prstGeom>
          <a:noFill/>
        </p:spPr>
        <p:txBody>
          <a:bodyPr wrap="square" rtlCol="0">
            <a:spAutoFit/>
          </a:bodyPr>
          <a:lstStyle/>
          <a:p>
            <a:r>
              <a:rPr lang="en-US" sz="4000" dirty="0">
                <a:solidFill>
                  <a:schemeClr val="accent1"/>
                </a:solidFill>
                <a:latin typeface="Algerian" panose="04020705040A02060702" pitchFamily="82" charset="0"/>
              </a:rPr>
              <a:t>SOFTWARE</a:t>
            </a:r>
            <a:r>
              <a:rPr lang="en-US" sz="4000" dirty="0">
                <a:latin typeface="Algerian" panose="04020705040A02060702" pitchFamily="82" charset="0"/>
              </a:rPr>
              <a:t> </a:t>
            </a:r>
          </a:p>
          <a:p>
            <a:r>
              <a:rPr lang="en-US" sz="4000" dirty="0">
                <a:solidFill>
                  <a:schemeClr val="accent1"/>
                </a:solidFill>
                <a:latin typeface="Algerian" panose="04020705040A02060702" pitchFamily="82" charset="0"/>
              </a:rPr>
              <a:t>REQUIREMENTS</a:t>
            </a:r>
          </a:p>
          <a:p>
            <a:pPr marL="342900" indent="-342900">
              <a:buFont typeface="Arial" panose="020B0604020202020204" pitchFamily="34" charset="0"/>
              <a:buChar char="•"/>
            </a:pPr>
            <a:r>
              <a:rPr lang="en-US" sz="2400" dirty="0"/>
              <a:t>Arduino IDE</a:t>
            </a:r>
          </a:p>
          <a:p>
            <a:pPr marL="342900" indent="-342900">
              <a:buFont typeface="Arial" panose="020B0604020202020204" pitchFamily="34" charset="0"/>
              <a:buChar char="•"/>
            </a:pPr>
            <a:r>
              <a:rPr lang="en-US" sz="2400" dirty="0"/>
              <a:t>Virtual Wire library</a:t>
            </a:r>
          </a:p>
          <a:p>
            <a:pPr marL="342900" indent="-342900">
              <a:buFont typeface="Arial" panose="020B0604020202020204" pitchFamily="34" charset="0"/>
              <a:buChar char="•"/>
            </a:pPr>
            <a:r>
              <a:rPr lang="en-US" sz="2400" dirty="0"/>
              <a:t>RCSwitch library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IN" sz="2000" dirty="0">
              <a:solidFill>
                <a:schemeClr val="accent1"/>
              </a:solidFill>
              <a:latin typeface="Algerian" panose="04020705040A02060702" pitchFamily="82" charset="0"/>
            </a:endParaRPr>
          </a:p>
        </p:txBody>
      </p:sp>
      <p:pic>
        <p:nvPicPr>
          <p:cNvPr id="18" name="Picture 17">
            <a:extLst>
              <a:ext uri="{FF2B5EF4-FFF2-40B4-BE49-F238E27FC236}">
                <a16:creationId xmlns:a16="http://schemas.microsoft.com/office/drawing/2014/main" id="{53600312-1551-4ACD-1870-3BAA7FC74B65}"/>
              </a:ext>
            </a:extLst>
          </p:cNvPr>
          <p:cNvPicPr>
            <a:picLocks noChangeAspect="1"/>
          </p:cNvPicPr>
          <p:nvPr/>
        </p:nvPicPr>
        <p:blipFill rotWithShape="1">
          <a:blip r:embed="rId2"/>
          <a:srcRect l="29752" t="32501" r="34185" b="22500"/>
          <a:stretch/>
        </p:blipFill>
        <p:spPr>
          <a:xfrm>
            <a:off x="7896200" y="3284984"/>
            <a:ext cx="2873272" cy="2014452"/>
          </a:xfrm>
          <a:prstGeom prst="ellipse">
            <a:avLst/>
          </a:prstGeom>
          <a:ln>
            <a:noFill/>
          </a:ln>
          <a:effectLst>
            <a:softEdge rad="112500"/>
          </a:effectLst>
        </p:spPr>
      </p:pic>
      <p:pic>
        <p:nvPicPr>
          <p:cNvPr id="3" name="Picture 2" descr="A picture containing text, measuring stick&#10;&#10;Description automatically generated">
            <a:extLst>
              <a:ext uri="{FF2B5EF4-FFF2-40B4-BE49-F238E27FC236}">
                <a16:creationId xmlns:a16="http://schemas.microsoft.com/office/drawing/2014/main" id="{83F1AB9B-912C-6DE0-3834-11BD11A18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768" y="4029146"/>
            <a:ext cx="2540579" cy="2540579"/>
          </a:xfrm>
          <a:prstGeom prst="rect">
            <a:avLst/>
          </a:prstGeom>
        </p:spPr>
      </p:pic>
    </p:spTree>
    <p:extLst>
      <p:ext uri="{BB962C8B-B14F-4D97-AF65-F5344CB8AC3E}">
        <p14:creationId xmlns:p14="http://schemas.microsoft.com/office/powerpoint/2010/main" val="344443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750"/>
                                        <p:tgtEl>
                                          <p:spTgt spid="1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750"/>
                                        <p:tgtEl>
                                          <p:spTgt spid="1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xEl>
                                              <p:pRg st="4" end="4"/>
                                            </p:txEl>
                                          </p:spTgt>
                                        </p:tgtEl>
                                        <p:attrNameLst>
                                          <p:attrName>style.visibility</p:attrName>
                                        </p:attrNameLst>
                                      </p:cBhvr>
                                      <p:to>
                                        <p:strVal val="visible"/>
                                      </p:to>
                                    </p:set>
                                    <p:animEffect transition="in" filter="fade">
                                      <p:cBhvr>
                                        <p:cTn id="20" dur="750"/>
                                        <p:tgtEl>
                                          <p:spTgt spid="1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fade">
                                      <p:cBhvr>
                                        <p:cTn id="25" dur="750"/>
                                        <p:tgtEl>
                                          <p:spTgt spid="1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xEl>
                                              <p:pRg st="3" end="3"/>
                                            </p:txEl>
                                          </p:spTgt>
                                        </p:tgtEl>
                                        <p:attrNameLst>
                                          <p:attrName>style.visibility</p:attrName>
                                        </p:attrNameLst>
                                      </p:cBhvr>
                                      <p:to>
                                        <p:strVal val="visible"/>
                                      </p:to>
                                    </p:set>
                                    <p:animEffect transition="in" filter="fade">
                                      <p:cBhvr>
                                        <p:cTn id="30" dur="750"/>
                                        <p:tgtEl>
                                          <p:spTgt spid="1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A515-DD51-7E06-FF5E-CFD27ACB42FE}"/>
              </a:ext>
            </a:extLst>
          </p:cNvPr>
          <p:cNvSpPr>
            <a:spLocks noGrp="1"/>
          </p:cNvSpPr>
          <p:nvPr>
            <p:ph type="title"/>
          </p:nvPr>
        </p:nvSpPr>
        <p:spPr/>
        <p:txBody>
          <a:bodyPr>
            <a:normAutofit/>
          </a:bodyPr>
          <a:lstStyle/>
          <a:p>
            <a:r>
              <a:rPr lang="en-US" sz="4400" dirty="0">
                <a:latin typeface="Algerian" panose="04020705040A02060702" pitchFamily="82" charset="0"/>
              </a:rPr>
              <a:t>FEATURES</a:t>
            </a:r>
          </a:p>
        </p:txBody>
      </p:sp>
      <p:sp>
        <p:nvSpPr>
          <p:cNvPr id="3" name="Content Placeholder 2">
            <a:extLst>
              <a:ext uri="{FF2B5EF4-FFF2-40B4-BE49-F238E27FC236}">
                <a16:creationId xmlns:a16="http://schemas.microsoft.com/office/drawing/2014/main" id="{330267D8-B9AC-C82B-8367-010B5760A189}"/>
              </a:ext>
            </a:extLst>
          </p:cNvPr>
          <p:cNvSpPr>
            <a:spLocks noGrp="1"/>
          </p:cNvSpPr>
          <p:nvPr>
            <p:ph idx="1"/>
          </p:nvPr>
        </p:nvSpPr>
        <p:spPr>
          <a:xfrm>
            <a:off x="1227981" y="2015280"/>
            <a:ext cx="8756451" cy="4408512"/>
          </a:xfrm>
        </p:spPr>
        <p:txBody>
          <a:bodyPr>
            <a:normAutofit fontScale="92500" lnSpcReduction="20000"/>
          </a:bodyPr>
          <a:lstStyle/>
          <a:p>
            <a:r>
              <a:rPr lang="en-US" b="1" dirty="0"/>
              <a:t>Compatibility: </a:t>
            </a:r>
            <a:r>
              <a:rPr lang="en-US" dirty="0"/>
              <a:t>The project is compatible with Arduino boards and can be easily integrated into any Arduino project.</a:t>
            </a:r>
          </a:p>
          <a:p>
            <a:r>
              <a:rPr lang="en-US" b="1" dirty="0"/>
              <a:t>Easy to use: </a:t>
            </a:r>
            <a:r>
              <a:rPr lang="en-US" dirty="0"/>
              <a:t>The project is easy to use and requires no complex wiring or programming. The transmitter and receiver modules can be easily connected to the Arduino board using jumper wires.</a:t>
            </a:r>
          </a:p>
          <a:p>
            <a:r>
              <a:rPr lang="en-US" b="1" dirty="0"/>
              <a:t>Range: </a:t>
            </a:r>
            <a:r>
              <a:rPr lang="en-US" dirty="0"/>
              <a:t>The transmitter and receiver modules have a range of up to 100 meters, making it suitable for long-range applications.</a:t>
            </a:r>
          </a:p>
          <a:p>
            <a:r>
              <a:rPr lang="en-US" b="1" dirty="0"/>
              <a:t>Data transmission: </a:t>
            </a:r>
            <a:r>
              <a:rPr lang="en-US" dirty="0"/>
              <a:t>The project can be used to transmit data wirelessly between two Arduino boards or between an Arduino board and other wireless devices such as remote controls.</a:t>
            </a:r>
          </a:p>
          <a:p>
            <a:r>
              <a:rPr lang="en-US" b="1" dirty="0"/>
              <a:t>Low cost: </a:t>
            </a:r>
            <a:r>
              <a:rPr lang="en-US" dirty="0"/>
              <a:t>The project is relatively low cost compared to other wireless communication modules, making it a cost-effective solution for wireless communication.</a:t>
            </a:r>
          </a:p>
          <a:p>
            <a:r>
              <a:rPr lang="en-US" b="1" dirty="0"/>
              <a:t>Flexibility: </a:t>
            </a:r>
            <a:r>
              <a:rPr lang="en-US" dirty="0"/>
              <a:t>The project can be used in a wide range of applications, including home automation, security systems, robotics, and remote control systems.</a:t>
            </a:r>
            <a:endParaRPr lang="en-US" dirty="0">
              <a:solidFill>
                <a:schemeClr val="tx1"/>
              </a:solidFill>
            </a:endParaRPr>
          </a:p>
        </p:txBody>
      </p:sp>
      <p:pic>
        <p:nvPicPr>
          <p:cNvPr id="2050" name="Picture 2" descr="Clip Art Free Photo Confused Quiz - Question Silhouette Png, Transparent  Png , Transparent Png Image - PNGitem">
            <a:extLst>
              <a:ext uri="{FF2B5EF4-FFF2-40B4-BE49-F238E27FC236}">
                <a16:creationId xmlns:a16="http://schemas.microsoft.com/office/drawing/2014/main" id="{15F9E713-A302-6693-269E-5CB237888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3424" y="3645024"/>
            <a:ext cx="1701189" cy="19442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5564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latin typeface="Algerian" panose="04020705040A02060702" pitchFamily="82" charset="0"/>
              </a:rPr>
              <a:t>PROBLEMS to be solved</a:t>
            </a:r>
            <a:endParaRPr sz="4400" dirty="0"/>
          </a:p>
        </p:txBody>
      </p:sp>
      <p:sp>
        <p:nvSpPr>
          <p:cNvPr id="3" name="Content Placeholder 2"/>
          <p:cNvSpPr>
            <a:spLocks noGrp="1"/>
          </p:cNvSpPr>
          <p:nvPr>
            <p:ph sz="half" idx="1"/>
          </p:nvPr>
        </p:nvSpPr>
        <p:spPr>
          <a:xfrm>
            <a:off x="1199456" y="1988840"/>
            <a:ext cx="9361040" cy="4054351"/>
          </a:xfrm>
        </p:spPr>
        <p:txBody>
          <a:bodyPr/>
          <a:lstStyle/>
          <a:p>
            <a:r>
              <a:rPr lang="en-US" dirty="0"/>
              <a:t>Control devices wirelessly using a remote control system.</a:t>
            </a:r>
          </a:p>
          <a:p>
            <a:r>
              <a:rPr lang="en-US" dirty="0"/>
              <a:t>Transmit data wirelessly from sensors such as temperature and humidity sensors.</a:t>
            </a:r>
          </a:p>
          <a:p>
            <a:r>
              <a:rPr lang="en-US" dirty="0"/>
              <a:t>Automate home appliances and devices using a smartphone or remote control.</a:t>
            </a:r>
          </a:p>
          <a:p>
            <a:r>
              <a:rPr lang="en-US" dirty="0"/>
              <a:t>Control robots wirelessly using an RF transmitter and receiver.</a:t>
            </a:r>
          </a:p>
          <a:p>
            <a:r>
              <a:rPr lang="en-US" dirty="0"/>
              <a:t>Detect intruders or suspicious activity using a wireless security system.</a:t>
            </a:r>
          </a:p>
          <a:p>
            <a:pPr marL="0" indent="0">
              <a:buNone/>
            </a:pPr>
            <a:endParaRPr lang="en-US" b="0" i="0" dirty="0">
              <a:solidFill>
                <a:schemeClr val="tx2"/>
              </a:solidFill>
              <a:effectLst/>
              <a:latin typeface="Roboto" panose="02000000000000000000" pitchFamily="2" charset="0"/>
            </a:endParaRPr>
          </a:p>
        </p:txBody>
      </p:sp>
    </p:spTree>
    <p:extLst>
      <p:ext uri="{BB962C8B-B14F-4D97-AF65-F5344CB8AC3E}">
        <p14:creationId xmlns:p14="http://schemas.microsoft.com/office/powerpoint/2010/main" val="414526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CD7EA5-0159-5DC8-5654-639B11DFAFA3}"/>
              </a:ext>
            </a:extLst>
          </p:cNvPr>
          <p:cNvSpPr>
            <a:spLocks noGrp="1"/>
          </p:cNvSpPr>
          <p:nvPr>
            <p:ph type="title"/>
          </p:nvPr>
        </p:nvSpPr>
        <p:spPr>
          <a:xfrm>
            <a:off x="1271464" y="3212976"/>
            <a:ext cx="9144000" cy="1143000"/>
          </a:xfrm>
        </p:spPr>
        <p:txBody>
          <a:bodyPr>
            <a:noAutofit/>
          </a:bodyPr>
          <a:lstStyle/>
          <a:p>
            <a:pPr algn="ctr"/>
            <a:r>
              <a:rPr lang="en-US" sz="7200" dirty="0"/>
              <a:t>VIDEO Demonstration </a:t>
            </a:r>
            <a:endParaRPr lang="en-IN" sz="7200" dirty="0"/>
          </a:p>
        </p:txBody>
      </p:sp>
    </p:spTree>
    <p:extLst>
      <p:ext uri="{BB962C8B-B14F-4D97-AF65-F5344CB8AC3E}">
        <p14:creationId xmlns:p14="http://schemas.microsoft.com/office/powerpoint/2010/main" val="173875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_2023-04-22_19-30-21">
            <a:hlinkClick r:id="" action="ppaction://media"/>
            <a:extLst>
              <a:ext uri="{FF2B5EF4-FFF2-40B4-BE49-F238E27FC236}">
                <a16:creationId xmlns:a16="http://schemas.microsoft.com/office/drawing/2014/main" id="{4C35628B-B918-46F4-8FE6-BD77B6FAEB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prstGeom prst="rect">
            <a:avLst/>
          </a:prstGeom>
          <a:noFill/>
        </p:spPr>
      </p:pic>
      <p:sp>
        <p:nvSpPr>
          <p:cNvPr id="3" name="TextBox 2">
            <a:extLst>
              <a:ext uri="{FF2B5EF4-FFF2-40B4-BE49-F238E27FC236}">
                <a16:creationId xmlns:a16="http://schemas.microsoft.com/office/drawing/2014/main" id="{8071F2EC-3230-608D-CF1E-72091DAFC8E9}"/>
              </a:ext>
            </a:extLst>
          </p:cNvPr>
          <p:cNvSpPr txBox="1"/>
          <p:nvPr/>
        </p:nvSpPr>
        <p:spPr>
          <a:xfrm>
            <a:off x="1524000" y="457200"/>
            <a:ext cx="9144000" cy="114300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3400" kern="1200" dirty="0">
              <a:solidFill>
                <a:schemeClr val="accent1"/>
              </a:solidFill>
              <a:latin typeface="+mj-lt"/>
              <a:ea typeface="+mj-ea"/>
              <a:cs typeface="+mj-cs"/>
            </a:endParaRPr>
          </a:p>
        </p:txBody>
      </p:sp>
    </p:spTree>
    <p:extLst>
      <p:ext uri="{BB962C8B-B14F-4D97-AF65-F5344CB8AC3E}">
        <p14:creationId xmlns:p14="http://schemas.microsoft.com/office/powerpoint/2010/main" val="418687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627</TotalTime>
  <Words>567</Words>
  <Application>Microsoft Office PowerPoint</Application>
  <PresentationFormat>Widescreen</PresentationFormat>
  <Paragraphs>58</Paragraphs>
  <Slides>11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Algerian</vt:lpstr>
      <vt:lpstr>Arial</vt:lpstr>
      <vt:lpstr>Arial Rounded MT Bold</vt:lpstr>
      <vt:lpstr>Candara</vt:lpstr>
      <vt:lpstr>Consolas</vt:lpstr>
      <vt:lpstr>Cooper Black</vt:lpstr>
      <vt:lpstr>Roboto</vt:lpstr>
      <vt:lpstr>Söhne</vt:lpstr>
      <vt:lpstr>Tech Computer 16x9</vt:lpstr>
      <vt:lpstr>RF communication using Arduino </vt:lpstr>
      <vt:lpstr>CONTENTS.</vt:lpstr>
      <vt:lpstr>INTRODUCTION</vt:lpstr>
      <vt:lpstr>PowerPoint Presentation</vt:lpstr>
      <vt:lpstr>PowerPoint Presentation</vt:lpstr>
      <vt:lpstr>FEATURES</vt:lpstr>
      <vt:lpstr>PROBLEMS to be solved</vt:lpstr>
      <vt:lpstr>VIDEO Demonstration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chaitanya vardhan</dc:creator>
  <cp:lastModifiedBy>Shruti</cp:lastModifiedBy>
  <cp:revision>12</cp:revision>
  <dcterms:created xsi:type="dcterms:W3CDTF">2022-10-19T17:16:15Z</dcterms:created>
  <dcterms:modified xsi:type="dcterms:W3CDTF">2023-04-26T17:18:57Z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